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60337" autoAdjust="0"/>
  </p:normalViewPr>
  <p:slideViewPr>
    <p:cSldViewPr snapToGrid="0">
      <p:cViewPr varScale="1">
        <p:scale>
          <a:sx n="72" d="100"/>
          <a:sy n="72" d="100"/>
        </p:scale>
        <p:origin x="133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2FF263-0EB6-4FCA-8318-830A64871BA6}" type="datetimeFigureOut">
              <a:rPr lang="en-US" smtClean="0"/>
              <a:t>10/22/2018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8A45DF-51C7-4D39-A1DE-A593C11F537A}" type="slidenum">
              <a:rPr lang="en-US" smtClean="0"/>
              <a:t>‹#›</a:t>
            </a:fld>
            <a:endParaRPr lang="en-US"/>
          </a:p>
        </p:txBody>
      </p:sp>
    </p:spTree>
    <p:extLst>
      <p:ext uri="{BB962C8B-B14F-4D97-AF65-F5344CB8AC3E}">
        <p14:creationId xmlns:p14="http://schemas.microsoft.com/office/powerpoint/2010/main" val="1938769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game is considered a real time strategy. The subset of the genre is considered Tower Defense. </a:t>
            </a:r>
          </a:p>
          <a:p>
            <a:r>
              <a:rPr lang="en-US" dirty="0"/>
              <a:t>	The main components include a main player castle/home base with the ability to expand, build, destroy, block, and attack the enemies. </a:t>
            </a:r>
          </a:p>
          <a:p>
            <a:endParaRPr lang="en-US" dirty="0"/>
          </a:p>
          <a:p>
            <a:pPr marL="171450" indent="-171450">
              <a:buFont typeface="Arial" panose="020B0604020202020204" pitchFamily="34" charset="0"/>
              <a:buChar char="•"/>
            </a:pPr>
            <a:r>
              <a:rPr lang="en-US" dirty="0"/>
              <a:t>The game is composed of a top-down camera that can navigate around a map. The player will have the ability to view all portions of the map, and decide where to place his/her units. </a:t>
            </a:r>
          </a:p>
          <a:p>
            <a:pPr marL="171450" indent="-171450">
              <a:buFont typeface="Arial" panose="020B0604020202020204" pitchFamily="34" charset="0"/>
              <a:buChar char="•"/>
            </a:pPr>
            <a:r>
              <a:rPr lang="en-US" dirty="0"/>
              <a:t>Layout of the game gains it’s inspiration from many strategy games like Clash of Clans, Age of Empires, Kingdom Rush, Mad Max Movies, Boom Beach, etc… </a:t>
            </a:r>
          </a:p>
          <a:p>
            <a:pPr marL="0" indent="0">
              <a:buFont typeface="Arial" panose="020B0604020202020204" pitchFamily="34" charset="0"/>
              <a:buNone/>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Story: You are a survivor of the great “Fall of 2065”. </a:t>
            </a:r>
            <a:r>
              <a:rPr lang="en-US" sz="1200" kern="1200" dirty="0">
                <a:solidFill>
                  <a:schemeClr val="tx1"/>
                </a:solidFill>
                <a:effectLst/>
                <a:latin typeface="+mn-lt"/>
                <a:ea typeface="+mn-ea"/>
                <a:cs typeface="+mn-cs"/>
              </a:rPr>
              <a:t>”. After years of unchecked over population, and Humans ravaging the natural resources of planet Earth, a series of events led to the fall of all governmental powers and led to utter chaos. Low food and water alongside harsh weather changes due to global warming led to the demise of much of Earth’s human population. You are now tasked to survive in a world where there are no rules or laws, survive as-long as you can and maybe you can re-civilize the Earth.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kern="1200" dirty="0">
                <a:solidFill>
                  <a:schemeClr val="tx1"/>
                </a:solidFill>
                <a:effectLst/>
                <a:latin typeface="+mn-lt"/>
                <a:ea typeface="+mn-ea"/>
                <a:cs typeface="+mn-cs"/>
              </a:rPr>
              <a:t>		- Credit goes to David! </a:t>
            </a:r>
          </a:p>
          <a:p>
            <a:pPr marL="171450" indent="-171450">
              <a:buFont typeface="Arial" panose="020B0604020202020204" pitchFamily="34" charset="0"/>
              <a:buChar char="•"/>
            </a:pPr>
            <a:endParaRPr lang="en-US" dirty="0"/>
          </a:p>
          <a:p>
            <a:r>
              <a:rPr lang="en-US" dirty="0"/>
              <a:t>	</a:t>
            </a:r>
          </a:p>
        </p:txBody>
      </p:sp>
      <p:sp>
        <p:nvSpPr>
          <p:cNvPr id="4" name="Slide Number Placeholder 3"/>
          <p:cNvSpPr>
            <a:spLocks noGrp="1"/>
          </p:cNvSpPr>
          <p:nvPr>
            <p:ph type="sldNum" sz="quarter" idx="5"/>
          </p:nvPr>
        </p:nvSpPr>
        <p:spPr/>
        <p:txBody>
          <a:bodyPr/>
          <a:lstStyle/>
          <a:p>
            <a:fld id="{4B8A45DF-51C7-4D39-A1DE-A593C11F537A}" type="slidenum">
              <a:rPr lang="en-US" smtClean="0"/>
              <a:t>1</a:t>
            </a:fld>
            <a:endParaRPr lang="en-US"/>
          </a:p>
        </p:txBody>
      </p:sp>
    </p:spTree>
    <p:extLst>
      <p:ext uri="{BB962C8B-B14F-4D97-AF65-F5344CB8AC3E}">
        <p14:creationId xmlns:p14="http://schemas.microsoft.com/office/powerpoint/2010/main" val="63518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8A45DF-51C7-4D39-A1DE-A593C11F537A}" type="slidenum">
              <a:rPr lang="en-US" smtClean="0"/>
              <a:t>8</a:t>
            </a:fld>
            <a:endParaRPr lang="en-US"/>
          </a:p>
        </p:txBody>
      </p:sp>
    </p:spTree>
    <p:extLst>
      <p:ext uri="{BB962C8B-B14F-4D97-AF65-F5344CB8AC3E}">
        <p14:creationId xmlns:p14="http://schemas.microsoft.com/office/powerpoint/2010/main" val="11308789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10/22/2018</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10/22/2018</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4E215-8327-4756-9C2A-499E122829FD}"/>
              </a:ext>
            </a:extLst>
          </p:cNvPr>
          <p:cNvSpPr>
            <a:spLocks noGrp="1"/>
          </p:cNvSpPr>
          <p:nvPr>
            <p:ph type="ctrTitle"/>
          </p:nvPr>
        </p:nvSpPr>
        <p:spPr>
          <a:xfrm>
            <a:off x="643464" y="639097"/>
            <a:ext cx="4789678" cy="3746634"/>
          </a:xfrm>
        </p:spPr>
        <p:txBody>
          <a:bodyPr>
            <a:normAutofit/>
          </a:bodyPr>
          <a:lstStyle/>
          <a:p>
            <a:r>
              <a:rPr lang="en-US" dirty="0"/>
              <a:t>Anarchy</a:t>
            </a:r>
          </a:p>
        </p:txBody>
      </p:sp>
      <p:sp>
        <p:nvSpPr>
          <p:cNvPr id="3" name="Subtitle 2">
            <a:extLst>
              <a:ext uri="{FF2B5EF4-FFF2-40B4-BE49-F238E27FC236}">
                <a16:creationId xmlns:a16="http://schemas.microsoft.com/office/drawing/2014/main" id="{8871C6A1-1E6A-408D-9B29-CC8470ECE210}"/>
              </a:ext>
            </a:extLst>
          </p:cNvPr>
          <p:cNvSpPr>
            <a:spLocks noGrp="1"/>
          </p:cNvSpPr>
          <p:nvPr>
            <p:ph type="subTitle" idx="1"/>
          </p:nvPr>
        </p:nvSpPr>
        <p:spPr>
          <a:xfrm>
            <a:off x="643464" y="4385732"/>
            <a:ext cx="4813437" cy="1838087"/>
          </a:xfrm>
        </p:spPr>
        <p:txBody>
          <a:bodyPr>
            <a:normAutofit/>
          </a:bodyPr>
          <a:lstStyle/>
          <a:p>
            <a:r>
              <a:rPr lang="en-US" dirty="0"/>
              <a:t>Real time strategy – 2d game </a:t>
            </a:r>
          </a:p>
        </p:txBody>
      </p:sp>
      <p:pic>
        <p:nvPicPr>
          <p:cNvPr id="1026" name="Picture 2" descr="Image result for anarchy images">
            <a:extLst>
              <a:ext uri="{FF2B5EF4-FFF2-40B4-BE49-F238E27FC236}">
                <a16:creationId xmlns:a16="http://schemas.microsoft.com/office/drawing/2014/main" id="{4FAD830A-7FA1-4843-8031-48475225DE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76606" y="690853"/>
            <a:ext cx="5471927" cy="5471927"/>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90626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3A088-9444-45AB-B7A8-D73DFAA7BECC}"/>
              </a:ext>
            </a:extLst>
          </p:cNvPr>
          <p:cNvSpPr>
            <a:spLocks noGrp="1"/>
          </p:cNvSpPr>
          <p:nvPr>
            <p:ph type="title"/>
          </p:nvPr>
        </p:nvSpPr>
        <p:spPr>
          <a:xfrm>
            <a:off x="7865806" y="643463"/>
            <a:ext cx="3706762" cy="1608124"/>
          </a:xfrm>
        </p:spPr>
        <p:txBody>
          <a:bodyPr>
            <a:normAutofit/>
          </a:bodyPr>
          <a:lstStyle/>
          <a:p>
            <a:r>
              <a:rPr lang="en-US" dirty="0"/>
              <a:t>Map design </a:t>
            </a:r>
          </a:p>
        </p:txBody>
      </p:sp>
      <p:pic>
        <p:nvPicPr>
          <p:cNvPr id="4" name="Picture 3">
            <a:extLst>
              <a:ext uri="{FF2B5EF4-FFF2-40B4-BE49-F238E27FC236}">
                <a16:creationId xmlns:a16="http://schemas.microsoft.com/office/drawing/2014/main" id="{EE0FA638-7362-4EF1-BB39-B8736C2A2FED}"/>
              </a:ext>
            </a:extLst>
          </p:cNvPr>
          <p:cNvPicPr/>
          <p:nvPr/>
        </p:nvPicPr>
        <p:blipFill rotWithShape="1">
          <a:blip r:embed="rId3"/>
          <a:srcRect l="30489" r="15270" b="-1"/>
          <a:stretch/>
        </p:blipFill>
        <p:spPr>
          <a:xfrm>
            <a:off x="20" y="975"/>
            <a:ext cx="7552924" cy="6858000"/>
          </a:xfrm>
          <a:prstGeom prst="rect">
            <a:avLst/>
          </a:prstGeom>
        </p:spPr>
      </p:pic>
      <p:sp>
        <p:nvSpPr>
          <p:cNvPr id="3" name="Content Placeholder 2">
            <a:extLst>
              <a:ext uri="{FF2B5EF4-FFF2-40B4-BE49-F238E27FC236}">
                <a16:creationId xmlns:a16="http://schemas.microsoft.com/office/drawing/2014/main" id="{3F1F62C2-3C8B-4722-AEFC-7EDE7C972A73}"/>
              </a:ext>
            </a:extLst>
          </p:cNvPr>
          <p:cNvSpPr>
            <a:spLocks noGrp="1"/>
          </p:cNvSpPr>
          <p:nvPr>
            <p:ph idx="1"/>
          </p:nvPr>
        </p:nvSpPr>
        <p:spPr>
          <a:xfrm>
            <a:off x="7865806" y="2251587"/>
            <a:ext cx="3706762" cy="3972232"/>
          </a:xfrm>
        </p:spPr>
        <p:txBody>
          <a:bodyPr>
            <a:normAutofit/>
          </a:bodyPr>
          <a:lstStyle/>
          <a:p>
            <a:endParaRPr lang="en-US"/>
          </a:p>
        </p:txBody>
      </p:sp>
    </p:spTree>
    <p:extLst>
      <p:ext uri="{BB962C8B-B14F-4D97-AF65-F5344CB8AC3E}">
        <p14:creationId xmlns:p14="http://schemas.microsoft.com/office/powerpoint/2010/main" val="38689788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8F239-5A1E-400C-B0D7-F53F269465E9}"/>
              </a:ext>
            </a:extLst>
          </p:cNvPr>
          <p:cNvSpPr>
            <a:spLocks noGrp="1"/>
          </p:cNvSpPr>
          <p:nvPr>
            <p:ph type="title"/>
          </p:nvPr>
        </p:nvSpPr>
        <p:spPr>
          <a:xfrm>
            <a:off x="7865806" y="643463"/>
            <a:ext cx="3706762" cy="1608124"/>
          </a:xfrm>
        </p:spPr>
        <p:txBody>
          <a:bodyPr>
            <a:normAutofit/>
          </a:bodyPr>
          <a:lstStyle/>
          <a:p>
            <a:r>
              <a:rPr lang="en-US" dirty="0"/>
              <a:t>Main menu </a:t>
            </a:r>
            <a:r>
              <a:rPr lang="en-US" dirty="0" err="1"/>
              <a:t>ui</a:t>
            </a:r>
            <a:r>
              <a:rPr lang="en-US" dirty="0"/>
              <a:t> </a:t>
            </a:r>
          </a:p>
        </p:txBody>
      </p:sp>
      <p:pic>
        <p:nvPicPr>
          <p:cNvPr id="4" name="Picture 3">
            <a:extLst>
              <a:ext uri="{FF2B5EF4-FFF2-40B4-BE49-F238E27FC236}">
                <a16:creationId xmlns:a16="http://schemas.microsoft.com/office/drawing/2014/main" id="{EDBB8756-7E6B-4FA6-B143-12B1D1392BC8}"/>
              </a:ext>
            </a:extLst>
          </p:cNvPr>
          <p:cNvPicPr/>
          <p:nvPr/>
        </p:nvPicPr>
        <p:blipFill rotWithShape="1">
          <a:blip r:embed="rId3"/>
          <a:srcRect l="25081" r="20127" b="-1"/>
          <a:stretch/>
        </p:blipFill>
        <p:spPr>
          <a:xfrm>
            <a:off x="20" y="975"/>
            <a:ext cx="7552924" cy="6858000"/>
          </a:xfrm>
          <a:prstGeom prst="rect">
            <a:avLst/>
          </a:prstGeom>
        </p:spPr>
      </p:pic>
      <p:sp>
        <p:nvSpPr>
          <p:cNvPr id="3" name="Content Placeholder 2">
            <a:extLst>
              <a:ext uri="{FF2B5EF4-FFF2-40B4-BE49-F238E27FC236}">
                <a16:creationId xmlns:a16="http://schemas.microsoft.com/office/drawing/2014/main" id="{7433AEF7-8C66-4B2D-B38D-4496989CE7C6}"/>
              </a:ext>
            </a:extLst>
          </p:cNvPr>
          <p:cNvSpPr>
            <a:spLocks noGrp="1"/>
          </p:cNvSpPr>
          <p:nvPr>
            <p:ph idx="1"/>
          </p:nvPr>
        </p:nvSpPr>
        <p:spPr>
          <a:xfrm>
            <a:off x="7865806" y="2251587"/>
            <a:ext cx="3706762" cy="3972232"/>
          </a:xfrm>
        </p:spPr>
        <p:txBody>
          <a:bodyPr>
            <a:normAutofit/>
          </a:bodyPr>
          <a:lstStyle/>
          <a:p>
            <a:endParaRPr lang="en-US"/>
          </a:p>
        </p:txBody>
      </p:sp>
    </p:spTree>
    <p:extLst>
      <p:ext uri="{BB962C8B-B14F-4D97-AF65-F5344CB8AC3E}">
        <p14:creationId xmlns:p14="http://schemas.microsoft.com/office/powerpoint/2010/main" val="17795043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E1C8-33F6-474F-B248-0E5A924D40DD}"/>
              </a:ext>
            </a:extLst>
          </p:cNvPr>
          <p:cNvSpPr>
            <a:spLocks noGrp="1"/>
          </p:cNvSpPr>
          <p:nvPr>
            <p:ph type="title"/>
          </p:nvPr>
        </p:nvSpPr>
        <p:spPr>
          <a:xfrm>
            <a:off x="5266892" y="609600"/>
            <a:ext cx="5550334" cy="1456267"/>
          </a:xfrm>
        </p:spPr>
        <p:txBody>
          <a:bodyPr>
            <a:normAutofit fontScale="90000"/>
          </a:bodyPr>
          <a:lstStyle/>
          <a:p>
            <a:r>
              <a:rPr lang="en-US" dirty="0"/>
              <a:t>Tower expansion &amp;</a:t>
            </a:r>
            <a:br>
              <a:rPr lang="en-US" dirty="0"/>
            </a:br>
            <a:r>
              <a:rPr lang="en-US" dirty="0"/>
              <a:t> enemy model </a:t>
            </a:r>
            <a:br>
              <a:rPr lang="en-US" dirty="0"/>
            </a:br>
            <a:endParaRPr lang="en-US" dirty="0"/>
          </a:p>
        </p:txBody>
      </p:sp>
      <p:pic>
        <p:nvPicPr>
          <p:cNvPr id="4" name="Picture 3">
            <a:extLst>
              <a:ext uri="{FF2B5EF4-FFF2-40B4-BE49-F238E27FC236}">
                <a16:creationId xmlns:a16="http://schemas.microsoft.com/office/drawing/2014/main" id="{A7ECF6DD-DA31-4DEE-9118-0EA6AB28CDC0}"/>
              </a:ext>
            </a:extLst>
          </p:cNvPr>
          <p:cNvPicPr/>
          <p:nvPr/>
        </p:nvPicPr>
        <p:blipFill rotWithShape="1">
          <a:blip r:embed="rId3"/>
          <a:srcRect l="11493" r="12457"/>
          <a:stretch/>
        </p:blipFill>
        <p:spPr>
          <a:xfrm>
            <a:off x="20" y="1"/>
            <a:ext cx="4635988" cy="3429000"/>
          </a:xfrm>
          <a:prstGeom prst="rect">
            <a:avLst/>
          </a:prstGeom>
        </p:spPr>
      </p:pic>
      <p:pic>
        <p:nvPicPr>
          <p:cNvPr id="5" name="Picture 4">
            <a:extLst>
              <a:ext uri="{FF2B5EF4-FFF2-40B4-BE49-F238E27FC236}">
                <a16:creationId xmlns:a16="http://schemas.microsoft.com/office/drawing/2014/main" id="{A9F49D1B-2D22-4A94-BDB5-0A68E0BC5C1E}"/>
              </a:ext>
            </a:extLst>
          </p:cNvPr>
          <p:cNvPicPr/>
          <p:nvPr/>
        </p:nvPicPr>
        <p:blipFill rotWithShape="1">
          <a:blip r:embed="rId4"/>
          <a:srcRect l="10002" r="13969" b="-2"/>
          <a:stretch/>
        </p:blipFill>
        <p:spPr>
          <a:xfrm>
            <a:off x="20" y="3429001"/>
            <a:ext cx="4635988" cy="3429974"/>
          </a:xfrm>
          <a:prstGeom prst="rect">
            <a:avLst/>
          </a:prstGeom>
        </p:spPr>
      </p:pic>
      <p:cxnSp>
        <p:nvCxnSpPr>
          <p:cNvPr id="10" name="Straight Connector 9">
            <a:extLst>
              <a:ext uri="{FF2B5EF4-FFF2-40B4-BE49-F238E27FC236}">
                <a16:creationId xmlns:a16="http://schemas.microsoft.com/office/drawing/2014/main" id="{59FF7C1E-2E2F-430A-8DC7-69F25D65E3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90" y="3429000"/>
            <a:ext cx="4637598" cy="0"/>
          </a:xfrm>
          <a:prstGeom prst="line">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3" name="Content Placeholder 2">
            <a:extLst>
              <a:ext uri="{FF2B5EF4-FFF2-40B4-BE49-F238E27FC236}">
                <a16:creationId xmlns:a16="http://schemas.microsoft.com/office/drawing/2014/main" id="{8CA4E991-BE20-4ACE-8474-8AE74407DA1C}"/>
              </a:ext>
            </a:extLst>
          </p:cNvPr>
          <p:cNvSpPr>
            <a:spLocks noGrp="1"/>
          </p:cNvSpPr>
          <p:nvPr>
            <p:ph idx="1"/>
          </p:nvPr>
        </p:nvSpPr>
        <p:spPr>
          <a:xfrm>
            <a:off x="5266892" y="2142067"/>
            <a:ext cx="5550334" cy="3649133"/>
          </a:xfrm>
        </p:spPr>
        <p:txBody>
          <a:bodyPr>
            <a:normAutofit/>
          </a:bodyPr>
          <a:lstStyle/>
          <a:p>
            <a:endParaRPr lang="en-US" dirty="0"/>
          </a:p>
        </p:txBody>
      </p:sp>
      <p:cxnSp>
        <p:nvCxnSpPr>
          <p:cNvPr id="12" name="Straight Connector 11">
            <a:extLst>
              <a:ext uri="{FF2B5EF4-FFF2-40B4-BE49-F238E27FC236}">
                <a16:creationId xmlns:a16="http://schemas.microsoft.com/office/drawing/2014/main" id="{2407CFA4-0067-4B1E-A570-B7BD4EF850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2096" y="0"/>
            <a:ext cx="680" cy="6858000"/>
          </a:xfrm>
          <a:prstGeom prst="line">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41714046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B7B72-5C8B-47F8-A08B-72DFDCB6E3EF}"/>
              </a:ext>
            </a:extLst>
          </p:cNvPr>
          <p:cNvSpPr>
            <a:spLocks noGrp="1"/>
          </p:cNvSpPr>
          <p:nvPr>
            <p:ph type="title"/>
          </p:nvPr>
        </p:nvSpPr>
        <p:spPr/>
        <p:txBody>
          <a:bodyPr/>
          <a:lstStyle/>
          <a:p>
            <a:r>
              <a:rPr lang="en-US" dirty="0"/>
              <a:t>SYSTEM REQUIREMENTS </a:t>
            </a:r>
          </a:p>
        </p:txBody>
      </p:sp>
      <p:sp>
        <p:nvSpPr>
          <p:cNvPr id="3" name="Content Placeholder 2">
            <a:extLst>
              <a:ext uri="{FF2B5EF4-FFF2-40B4-BE49-F238E27FC236}">
                <a16:creationId xmlns:a16="http://schemas.microsoft.com/office/drawing/2014/main" id="{29128324-77F0-4375-AA12-22F089207E1B}"/>
              </a:ext>
            </a:extLst>
          </p:cNvPr>
          <p:cNvSpPr>
            <a:spLocks noGrp="1"/>
          </p:cNvSpPr>
          <p:nvPr>
            <p:ph idx="1"/>
          </p:nvPr>
        </p:nvSpPr>
        <p:spPr/>
        <p:txBody>
          <a:bodyPr/>
          <a:lstStyle/>
          <a:p>
            <a:r>
              <a:rPr lang="en-US" dirty="0"/>
              <a:t>Focused on PC Gamers </a:t>
            </a:r>
          </a:p>
          <a:p>
            <a:r>
              <a:rPr lang="en-US" dirty="0"/>
              <a:t>Graphics Card / Small amounts of flashes, and filters </a:t>
            </a:r>
          </a:p>
          <a:p>
            <a:r>
              <a:rPr lang="en-US" dirty="0"/>
              <a:t>Sound Card </a:t>
            </a:r>
          </a:p>
          <a:p>
            <a:r>
              <a:rPr lang="en-US" dirty="0"/>
              <a:t>Mouse/Keyboard – No function for controller (yet) </a:t>
            </a:r>
          </a:p>
          <a:p>
            <a:r>
              <a:rPr lang="en-US" dirty="0"/>
              <a:t>Possible port for Mobile/Tablet </a:t>
            </a:r>
          </a:p>
        </p:txBody>
      </p:sp>
    </p:spTree>
    <p:extLst>
      <p:ext uri="{BB962C8B-B14F-4D97-AF65-F5344CB8AC3E}">
        <p14:creationId xmlns:p14="http://schemas.microsoft.com/office/powerpoint/2010/main" val="810176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8B32A-807D-461A-9011-AE9E52C0406F}"/>
              </a:ext>
            </a:extLst>
          </p:cNvPr>
          <p:cNvSpPr>
            <a:spLocks noGrp="1"/>
          </p:cNvSpPr>
          <p:nvPr>
            <p:ph type="title"/>
          </p:nvPr>
        </p:nvSpPr>
        <p:spPr/>
        <p:txBody>
          <a:bodyPr/>
          <a:lstStyle/>
          <a:p>
            <a:r>
              <a:rPr lang="en-US" dirty="0"/>
              <a:t>Game Controls </a:t>
            </a:r>
          </a:p>
        </p:txBody>
      </p:sp>
      <p:sp>
        <p:nvSpPr>
          <p:cNvPr id="3" name="Content Placeholder 2">
            <a:extLst>
              <a:ext uri="{FF2B5EF4-FFF2-40B4-BE49-F238E27FC236}">
                <a16:creationId xmlns:a16="http://schemas.microsoft.com/office/drawing/2014/main" id="{E2DBCA6D-D407-42EF-BDA1-B2AE63E874D4}"/>
              </a:ext>
            </a:extLst>
          </p:cNvPr>
          <p:cNvSpPr>
            <a:spLocks noGrp="1"/>
          </p:cNvSpPr>
          <p:nvPr>
            <p:ph idx="1"/>
          </p:nvPr>
        </p:nvSpPr>
        <p:spPr/>
        <p:txBody>
          <a:bodyPr/>
          <a:lstStyle/>
          <a:p>
            <a:r>
              <a:rPr lang="en-US" dirty="0"/>
              <a:t>Mouse: </a:t>
            </a:r>
          </a:p>
          <a:p>
            <a:pPr lvl="1"/>
            <a:r>
              <a:rPr lang="en-US" dirty="0"/>
              <a:t>Left/Right Click </a:t>
            </a:r>
          </a:p>
          <a:p>
            <a:pPr lvl="1"/>
            <a:r>
              <a:rPr lang="en-US" dirty="0"/>
              <a:t>Dynamic movement of mouse </a:t>
            </a:r>
          </a:p>
          <a:p>
            <a:pPr lvl="1"/>
            <a:r>
              <a:rPr lang="en-US" dirty="0"/>
              <a:t>Camera movement </a:t>
            </a:r>
          </a:p>
          <a:p>
            <a:r>
              <a:rPr lang="en-US" dirty="0"/>
              <a:t>Keyboard: </a:t>
            </a:r>
          </a:p>
          <a:p>
            <a:pPr lvl="1"/>
            <a:r>
              <a:rPr lang="en-US" dirty="0"/>
              <a:t>W, A, S, D </a:t>
            </a:r>
          </a:p>
          <a:p>
            <a:pPr lvl="1"/>
            <a:r>
              <a:rPr lang="en-US" dirty="0"/>
              <a:t>Undecided hotkey to bring up HUD, Upgrade Tree, Resource Management </a:t>
            </a:r>
          </a:p>
          <a:p>
            <a:pPr lvl="1"/>
            <a:r>
              <a:rPr lang="en-US" dirty="0"/>
              <a:t>ESC to bring up the Main Menu </a:t>
            </a:r>
          </a:p>
          <a:p>
            <a:pPr lvl="1"/>
            <a:endParaRPr lang="en-US" dirty="0"/>
          </a:p>
        </p:txBody>
      </p:sp>
    </p:spTree>
    <p:extLst>
      <p:ext uri="{BB962C8B-B14F-4D97-AF65-F5344CB8AC3E}">
        <p14:creationId xmlns:p14="http://schemas.microsoft.com/office/powerpoint/2010/main" val="31995445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61F2C-5969-433E-9B39-4DB8B36216FB}"/>
              </a:ext>
            </a:extLst>
          </p:cNvPr>
          <p:cNvSpPr>
            <a:spLocks noGrp="1"/>
          </p:cNvSpPr>
          <p:nvPr>
            <p:ph type="title"/>
          </p:nvPr>
        </p:nvSpPr>
        <p:spPr>
          <a:xfrm>
            <a:off x="593036" y="685800"/>
            <a:ext cx="10131425" cy="1456267"/>
          </a:xfrm>
        </p:spPr>
        <p:txBody>
          <a:bodyPr/>
          <a:lstStyle/>
          <a:p>
            <a:r>
              <a:rPr lang="en-US" dirty="0"/>
              <a:t>Gameplay/mechanics </a:t>
            </a:r>
          </a:p>
        </p:txBody>
      </p:sp>
      <p:sp>
        <p:nvSpPr>
          <p:cNvPr id="3" name="Content Placeholder 2">
            <a:extLst>
              <a:ext uri="{FF2B5EF4-FFF2-40B4-BE49-F238E27FC236}">
                <a16:creationId xmlns:a16="http://schemas.microsoft.com/office/drawing/2014/main" id="{BF387EF6-57F4-4FDB-A6FA-B6E1C9E3F4C8}"/>
              </a:ext>
            </a:extLst>
          </p:cNvPr>
          <p:cNvSpPr>
            <a:spLocks noGrp="1"/>
          </p:cNvSpPr>
          <p:nvPr>
            <p:ph idx="1"/>
          </p:nvPr>
        </p:nvSpPr>
        <p:spPr/>
        <p:txBody>
          <a:bodyPr/>
          <a:lstStyle/>
          <a:p>
            <a:r>
              <a:rPr lang="en-US" dirty="0"/>
              <a:t>Idea Surrounded by “ Tower Defense “. Implementation will include but not limited to: </a:t>
            </a:r>
          </a:p>
          <a:p>
            <a:pPr lvl="1"/>
            <a:r>
              <a:rPr lang="en-US" dirty="0"/>
              <a:t>Main base for player to defend </a:t>
            </a:r>
          </a:p>
          <a:p>
            <a:pPr lvl="1"/>
            <a:r>
              <a:rPr lang="en-US" dirty="0"/>
              <a:t>Wave Attacks/Survival </a:t>
            </a:r>
          </a:p>
          <a:p>
            <a:pPr lvl="1"/>
            <a:r>
              <a:rPr lang="en-US" dirty="0"/>
              <a:t>Placement of “towers/turrets” to defend home base </a:t>
            </a:r>
          </a:p>
          <a:p>
            <a:pPr lvl="1"/>
            <a:r>
              <a:rPr lang="en-US" dirty="0"/>
              <a:t>Ability to upgrade </a:t>
            </a:r>
          </a:p>
          <a:p>
            <a:pPr lvl="1"/>
            <a:r>
              <a:rPr lang="en-US" dirty="0"/>
              <a:t>Reward System </a:t>
            </a:r>
          </a:p>
          <a:p>
            <a:pPr lvl="1"/>
            <a:r>
              <a:rPr lang="en-US" dirty="0"/>
              <a:t>Currency, or build system </a:t>
            </a:r>
          </a:p>
          <a:p>
            <a:pPr lvl="1"/>
            <a:r>
              <a:rPr lang="en-US" dirty="0"/>
              <a:t>Ledger of available unlocks </a:t>
            </a:r>
          </a:p>
          <a:p>
            <a:pPr lvl="1"/>
            <a:r>
              <a:rPr lang="en-US" dirty="0"/>
              <a:t>Resource System </a:t>
            </a:r>
          </a:p>
          <a:p>
            <a:pPr lvl="1"/>
            <a:endParaRPr lang="en-US" dirty="0"/>
          </a:p>
        </p:txBody>
      </p:sp>
    </p:spTree>
    <p:extLst>
      <p:ext uri="{BB962C8B-B14F-4D97-AF65-F5344CB8AC3E}">
        <p14:creationId xmlns:p14="http://schemas.microsoft.com/office/powerpoint/2010/main" val="3218723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0648D-4700-40AD-A2F2-7B90AB0DBB4E}"/>
              </a:ext>
            </a:extLst>
          </p:cNvPr>
          <p:cNvSpPr>
            <a:spLocks noGrp="1"/>
          </p:cNvSpPr>
          <p:nvPr>
            <p:ph type="title"/>
          </p:nvPr>
        </p:nvSpPr>
        <p:spPr/>
        <p:txBody>
          <a:bodyPr/>
          <a:lstStyle/>
          <a:p>
            <a:r>
              <a:rPr lang="en-US" dirty="0"/>
              <a:t>Re-playability</a:t>
            </a:r>
          </a:p>
        </p:txBody>
      </p:sp>
      <p:sp>
        <p:nvSpPr>
          <p:cNvPr id="3" name="Content Placeholder 2">
            <a:extLst>
              <a:ext uri="{FF2B5EF4-FFF2-40B4-BE49-F238E27FC236}">
                <a16:creationId xmlns:a16="http://schemas.microsoft.com/office/drawing/2014/main" id="{6518AD3E-D4CE-4B4E-9751-3767689906D3}"/>
              </a:ext>
            </a:extLst>
          </p:cNvPr>
          <p:cNvSpPr>
            <a:spLocks noGrp="1"/>
          </p:cNvSpPr>
          <p:nvPr>
            <p:ph idx="1"/>
          </p:nvPr>
        </p:nvSpPr>
        <p:spPr/>
        <p:txBody>
          <a:bodyPr/>
          <a:lstStyle/>
          <a:p>
            <a:r>
              <a:rPr lang="en-US" dirty="0"/>
              <a:t>To increase re-playability of the game we increase the difficulty which allows the player to enjoy complexity of waves and become engaged. </a:t>
            </a:r>
          </a:p>
          <a:p>
            <a:r>
              <a:rPr lang="en-US" dirty="0"/>
              <a:t>We are also going to include “cool-down” periods to allow the player to breathe and expand their base as needed. The game is designed for continuous play (with room to expand on enemy concepts and different map designs). There is no true ending other than the player’s base being destroyed. </a:t>
            </a:r>
          </a:p>
          <a:p>
            <a:r>
              <a:rPr lang="en-US" dirty="0"/>
              <a:t>We currently have no sequels planned at this time. </a:t>
            </a:r>
          </a:p>
        </p:txBody>
      </p:sp>
    </p:spTree>
    <p:extLst>
      <p:ext uri="{BB962C8B-B14F-4D97-AF65-F5344CB8AC3E}">
        <p14:creationId xmlns:p14="http://schemas.microsoft.com/office/powerpoint/2010/main" val="29705698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C5F6A-C8E9-483E-8B5D-1B1FC54D1B0E}"/>
              </a:ext>
            </a:extLst>
          </p:cNvPr>
          <p:cNvSpPr>
            <a:spLocks noGrp="1"/>
          </p:cNvSpPr>
          <p:nvPr>
            <p:ph type="title"/>
          </p:nvPr>
        </p:nvSpPr>
        <p:spPr/>
        <p:txBody>
          <a:bodyPr/>
          <a:lstStyle/>
          <a:p>
            <a:r>
              <a:rPr lang="en-US" dirty="0"/>
              <a:t>Asset List</a:t>
            </a:r>
          </a:p>
        </p:txBody>
      </p:sp>
      <p:sp>
        <p:nvSpPr>
          <p:cNvPr id="3" name="Content Placeholder 2">
            <a:extLst>
              <a:ext uri="{FF2B5EF4-FFF2-40B4-BE49-F238E27FC236}">
                <a16:creationId xmlns:a16="http://schemas.microsoft.com/office/drawing/2014/main" id="{492E07A7-D47C-460B-9C39-206B2CB2E256}"/>
              </a:ext>
            </a:extLst>
          </p:cNvPr>
          <p:cNvSpPr>
            <a:spLocks noGrp="1"/>
          </p:cNvSpPr>
          <p:nvPr>
            <p:ph idx="1"/>
          </p:nvPr>
        </p:nvSpPr>
        <p:spPr/>
        <p:txBody>
          <a:bodyPr/>
          <a:lstStyle/>
          <a:p>
            <a:r>
              <a:rPr lang="en-US" dirty="0"/>
              <a:t>Music: </a:t>
            </a:r>
          </a:p>
          <a:p>
            <a:pPr lvl="1"/>
            <a:r>
              <a:rPr lang="en-US" dirty="0"/>
              <a:t>Composition of music will be determined based on the musicians provided by NORCO College. A specific theme (post-apocalyptic) is what the team is looking for. We have provided a small sound sample of what our game is moving towards. Potential music will have a dark themed that matches to the movie of Mad Max, or Walking Dead. </a:t>
            </a:r>
          </a:p>
          <a:p>
            <a:pPr lvl="1"/>
            <a:r>
              <a:rPr lang="en-US" dirty="0"/>
              <a:t>Our game will include small sound bites when a certain objects being built, or when an object is being interacted with. We want to make sure the sound keeps true with the theme. </a:t>
            </a:r>
          </a:p>
          <a:p>
            <a:pPr lvl="1"/>
            <a:r>
              <a:rPr lang="en-US" dirty="0"/>
              <a:t>Background music will be low enough to where the player can focus on the game, and NOT feel overwhelmed with blaring music. </a:t>
            </a:r>
          </a:p>
          <a:p>
            <a:pPr lvl="1"/>
            <a:endParaRPr lang="en-US" dirty="0"/>
          </a:p>
          <a:p>
            <a:pPr lvl="1"/>
            <a:endParaRPr lang="en-US" dirty="0"/>
          </a:p>
        </p:txBody>
      </p:sp>
    </p:spTree>
    <p:extLst>
      <p:ext uri="{BB962C8B-B14F-4D97-AF65-F5344CB8AC3E}">
        <p14:creationId xmlns:p14="http://schemas.microsoft.com/office/powerpoint/2010/main" val="3318351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7461D-61A4-4890-B5E8-076BEF6520FE}"/>
              </a:ext>
            </a:extLst>
          </p:cNvPr>
          <p:cNvSpPr>
            <a:spLocks noGrp="1"/>
          </p:cNvSpPr>
          <p:nvPr>
            <p:ph type="title"/>
          </p:nvPr>
        </p:nvSpPr>
        <p:spPr/>
        <p:txBody>
          <a:bodyPr/>
          <a:lstStyle/>
          <a:p>
            <a:r>
              <a:rPr lang="en-US" dirty="0"/>
              <a:t>Asset list</a:t>
            </a:r>
          </a:p>
        </p:txBody>
      </p:sp>
      <p:sp>
        <p:nvSpPr>
          <p:cNvPr id="3" name="Content Placeholder 2">
            <a:extLst>
              <a:ext uri="{FF2B5EF4-FFF2-40B4-BE49-F238E27FC236}">
                <a16:creationId xmlns:a16="http://schemas.microsoft.com/office/drawing/2014/main" id="{821CDA5B-E980-4CC9-953E-5CB2B07AB0BC}"/>
              </a:ext>
            </a:extLst>
          </p:cNvPr>
          <p:cNvSpPr>
            <a:spLocks noGrp="1"/>
          </p:cNvSpPr>
          <p:nvPr>
            <p:ph idx="1"/>
          </p:nvPr>
        </p:nvSpPr>
        <p:spPr/>
        <p:txBody>
          <a:bodyPr/>
          <a:lstStyle/>
          <a:p>
            <a:r>
              <a:rPr lang="en-US" dirty="0"/>
              <a:t>Art: So far we have created preliminary models for the game. This includes base, expansions, enemies, etc… These include: </a:t>
            </a:r>
          </a:p>
        </p:txBody>
      </p:sp>
    </p:spTree>
    <p:extLst>
      <p:ext uri="{BB962C8B-B14F-4D97-AF65-F5344CB8AC3E}">
        <p14:creationId xmlns:p14="http://schemas.microsoft.com/office/powerpoint/2010/main" val="12314633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45E15-DF7C-4980-8C52-F5ED1B5DE22F}"/>
              </a:ext>
            </a:extLst>
          </p:cNvPr>
          <p:cNvSpPr>
            <a:spLocks noGrp="1"/>
          </p:cNvSpPr>
          <p:nvPr>
            <p:ph type="title"/>
          </p:nvPr>
        </p:nvSpPr>
        <p:spPr>
          <a:xfrm>
            <a:off x="7865806" y="643463"/>
            <a:ext cx="3706762" cy="1608124"/>
          </a:xfrm>
        </p:spPr>
        <p:txBody>
          <a:bodyPr>
            <a:normAutofit/>
          </a:bodyPr>
          <a:lstStyle/>
          <a:p>
            <a:r>
              <a:rPr lang="en-US" dirty="0"/>
              <a:t>Home base </a:t>
            </a:r>
          </a:p>
        </p:txBody>
      </p:sp>
      <p:pic>
        <p:nvPicPr>
          <p:cNvPr id="4" name="Picture 3">
            <a:extLst>
              <a:ext uri="{FF2B5EF4-FFF2-40B4-BE49-F238E27FC236}">
                <a16:creationId xmlns:a16="http://schemas.microsoft.com/office/drawing/2014/main" id="{CBDF7454-EE9D-4BEB-8BD5-405F19804FA3}"/>
              </a:ext>
            </a:extLst>
          </p:cNvPr>
          <p:cNvPicPr/>
          <p:nvPr/>
        </p:nvPicPr>
        <p:blipFill rotWithShape="1">
          <a:blip r:embed="rId4"/>
          <a:srcRect l="13160" r="24891"/>
          <a:stretch/>
        </p:blipFill>
        <p:spPr>
          <a:xfrm>
            <a:off x="20" y="975"/>
            <a:ext cx="7552924" cy="6858000"/>
          </a:xfrm>
          <a:prstGeom prst="rect">
            <a:avLst/>
          </a:prstGeom>
        </p:spPr>
      </p:pic>
      <p:sp>
        <p:nvSpPr>
          <p:cNvPr id="3" name="Content Placeholder 2">
            <a:extLst>
              <a:ext uri="{FF2B5EF4-FFF2-40B4-BE49-F238E27FC236}">
                <a16:creationId xmlns:a16="http://schemas.microsoft.com/office/drawing/2014/main" id="{03EA23AA-9766-4F92-A637-5B1F8B1A857C}"/>
              </a:ext>
            </a:extLst>
          </p:cNvPr>
          <p:cNvSpPr>
            <a:spLocks noGrp="1"/>
          </p:cNvSpPr>
          <p:nvPr>
            <p:ph idx="1"/>
          </p:nvPr>
        </p:nvSpPr>
        <p:spPr>
          <a:xfrm>
            <a:off x="7865806" y="2251587"/>
            <a:ext cx="3706762" cy="3972232"/>
          </a:xfrm>
        </p:spPr>
        <p:txBody>
          <a:bodyPr>
            <a:normAutofit/>
          </a:bodyPr>
          <a:lstStyle/>
          <a:p>
            <a:endParaRPr lang="en-US" dirty="0"/>
          </a:p>
        </p:txBody>
      </p:sp>
    </p:spTree>
    <p:extLst>
      <p:ext uri="{BB962C8B-B14F-4D97-AF65-F5344CB8AC3E}">
        <p14:creationId xmlns:p14="http://schemas.microsoft.com/office/powerpoint/2010/main" val="3888785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01FC2-A75E-4969-84D0-1D9304A17D55}"/>
              </a:ext>
            </a:extLst>
          </p:cNvPr>
          <p:cNvSpPr>
            <a:spLocks noGrp="1"/>
          </p:cNvSpPr>
          <p:nvPr>
            <p:ph type="title"/>
          </p:nvPr>
        </p:nvSpPr>
        <p:spPr>
          <a:xfrm>
            <a:off x="7865806" y="643463"/>
            <a:ext cx="3706762" cy="1608124"/>
          </a:xfrm>
        </p:spPr>
        <p:txBody>
          <a:bodyPr>
            <a:normAutofit/>
          </a:bodyPr>
          <a:lstStyle/>
          <a:p>
            <a:r>
              <a:rPr lang="en-US" dirty="0"/>
              <a:t>Enemy walkway turret placer</a:t>
            </a:r>
          </a:p>
        </p:txBody>
      </p:sp>
      <p:pic>
        <p:nvPicPr>
          <p:cNvPr id="4" name="Picture 3">
            <a:extLst>
              <a:ext uri="{FF2B5EF4-FFF2-40B4-BE49-F238E27FC236}">
                <a16:creationId xmlns:a16="http://schemas.microsoft.com/office/drawing/2014/main" id="{1BE1499E-529B-45B7-92ED-164D4DC39413}"/>
              </a:ext>
            </a:extLst>
          </p:cNvPr>
          <p:cNvPicPr/>
          <p:nvPr/>
        </p:nvPicPr>
        <p:blipFill rotWithShape="1">
          <a:blip r:embed="rId3"/>
          <a:srcRect l="8947" r="29103"/>
          <a:stretch/>
        </p:blipFill>
        <p:spPr>
          <a:xfrm>
            <a:off x="20" y="975"/>
            <a:ext cx="7552924" cy="6858000"/>
          </a:xfrm>
          <a:prstGeom prst="rect">
            <a:avLst/>
          </a:prstGeom>
        </p:spPr>
      </p:pic>
      <p:sp>
        <p:nvSpPr>
          <p:cNvPr id="3" name="Content Placeholder 2">
            <a:extLst>
              <a:ext uri="{FF2B5EF4-FFF2-40B4-BE49-F238E27FC236}">
                <a16:creationId xmlns:a16="http://schemas.microsoft.com/office/drawing/2014/main" id="{2406DB4E-F27E-4156-AD36-00E0A4918782}"/>
              </a:ext>
            </a:extLst>
          </p:cNvPr>
          <p:cNvSpPr>
            <a:spLocks noGrp="1"/>
          </p:cNvSpPr>
          <p:nvPr>
            <p:ph idx="1"/>
          </p:nvPr>
        </p:nvSpPr>
        <p:spPr>
          <a:xfrm>
            <a:off x="7865806" y="2251587"/>
            <a:ext cx="3706762" cy="3972232"/>
          </a:xfrm>
        </p:spPr>
        <p:txBody>
          <a:bodyPr>
            <a:normAutofit/>
          </a:bodyPr>
          <a:lstStyle/>
          <a:p>
            <a:endParaRPr lang="en-US"/>
          </a:p>
        </p:txBody>
      </p:sp>
    </p:spTree>
    <p:extLst>
      <p:ext uri="{BB962C8B-B14F-4D97-AF65-F5344CB8AC3E}">
        <p14:creationId xmlns:p14="http://schemas.microsoft.com/office/powerpoint/2010/main" val="300928476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04C7E"/>
      </a:dk2>
      <a:lt2>
        <a:srgbClr val="EBEBEB"/>
      </a:lt2>
      <a:accent1>
        <a:srgbClr val="94CE67"/>
      </a:accent1>
      <a:accent2>
        <a:srgbClr val="49D1CD"/>
      </a:accent2>
      <a:accent3>
        <a:srgbClr val="61A5D6"/>
      </a:accent3>
      <a:accent4>
        <a:srgbClr val="9D8CD3"/>
      </a:accent4>
      <a:accent5>
        <a:srgbClr val="E45C8A"/>
      </a:accent5>
      <a:accent6>
        <a:srgbClr val="F98C61"/>
      </a:accent6>
      <a:hlink>
        <a:srgbClr val="AAF172"/>
      </a:hlink>
      <a:folHlink>
        <a:srgbClr val="E7F19A"/>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E44E6A2F-09CD-4BE0-B42D-107FF03CEE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420</Words>
  <Application>Microsoft Office PowerPoint</Application>
  <PresentationFormat>Widescreen</PresentationFormat>
  <Paragraphs>56</Paragraphs>
  <Slides>12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Celestial</vt:lpstr>
      <vt:lpstr>Anarchy</vt:lpstr>
      <vt:lpstr>SYSTEM REQUIREMENTS </vt:lpstr>
      <vt:lpstr>Game Controls </vt:lpstr>
      <vt:lpstr>Gameplay/mechanics </vt:lpstr>
      <vt:lpstr>Re-playability</vt:lpstr>
      <vt:lpstr>Asset List</vt:lpstr>
      <vt:lpstr>Asset list</vt:lpstr>
      <vt:lpstr>Home base </vt:lpstr>
      <vt:lpstr>Enemy walkway turret placer</vt:lpstr>
      <vt:lpstr>Map design </vt:lpstr>
      <vt:lpstr>Main menu ui </vt:lpstr>
      <vt:lpstr>Tower expansion &amp;  enemy model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Anarchy</dc:title>
  <dc:creator>Yousef Dawood Jarrar</dc:creator>
  <cp:lastModifiedBy>Yousef Dawood Jarrar</cp:lastModifiedBy>
  <cp:revision>1</cp:revision>
  <dcterms:created xsi:type="dcterms:W3CDTF">2018-10-23T03:59:18Z</dcterms:created>
  <dcterms:modified xsi:type="dcterms:W3CDTF">2018-10-23T04:00:17Z</dcterms:modified>
</cp:coreProperties>
</file>